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C2300-084D-4006-9BFA-2F6F561BAEBB}" type="datetimeFigureOut">
              <a:rPr lang="ru-KZ" smtClean="0"/>
              <a:t>25.10.2025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C4F2B-8F89-4246-9A0F-6DEC34CBDE3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33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0533C-5200-4377-8EE2-9D77644CA889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2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6A12-DF97-4754-8C55-9474B70A9E2F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18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4E5B8-A3EC-44B4-B018-34D8438E25B3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F6A4-921F-4EA6-A737-70313A05F157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5FE5-67C5-4B0D-81CE-AFEFB884A65C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4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F7F6-70CD-4616-98B6-E7CF30FB90A9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9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1DD9C-EB2B-4252-90F2-51A98FBF8D6B}" type="datetime1">
              <a:rPr lang="ru-RU" smtClean="0"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5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7066-0FB8-45EF-BF11-67F362C2AF0E}" type="datetime1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0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4CDC-7F26-4894-A53B-8CA0C6A1BB58}" type="datetime1">
              <a:rPr lang="ru-RU" smtClean="0"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3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149B-3970-408B-BF21-919AAA4CD50E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1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8B5B7-AA58-4850-A142-30947027F725}" type="datetime1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3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D065-2C0C-4B31-A4BA-6923E43735CB}" type="datetime1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D02F5-517D-4765-8D25-6680E6247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2413083" y="283258"/>
            <a:ext cx="6846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/>
              <a:t>ə</a:t>
            </a:r>
            <a:r>
              <a:rPr lang="ru-RU" altLang="ru-RU" sz="2000" b="1" dirty="0"/>
              <a:t>л-</a:t>
            </a:r>
            <a:r>
              <a:rPr lang="ru-RU" altLang="ru-RU" sz="2000" b="1" dirty="0" err="1"/>
              <a:t>Фараби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атындағы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Қазақ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Ұлттық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Университеті</a:t>
            </a:r>
            <a:endParaRPr lang="ru-RU" altLang="ru-RU" sz="2000" b="1" dirty="0"/>
          </a:p>
          <a:p>
            <a:pPr algn="ctr" eaLnBrk="1" hangingPunct="1"/>
            <a:r>
              <a:rPr lang="ru-RU" altLang="ru-RU" sz="2000" b="1" dirty="0"/>
              <a:t>Химия </a:t>
            </a:r>
            <a:r>
              <a:rPr lang="ru-RU" altLang="ru-RU" sz="2000" b="1" dirty="0" err="1"/>
              <a:t>жəне</a:t>
            </a:r>
            <a:r>
              <a:rPr lang="ru-RU" altLang="ru-RU" sz="2000" b="1" dirty="0"/>
              <a:t> </a:t>
            </a:r>
            <a:r>
              <a:rPr lang="ru-RU" altLang="ru-RU" sz="2000" b="1" dirty="0" err="1"/>
              <a:t>химиялық</a:t>
            </a:r>
            <a:r>
              <a:rPr lang="ru-RU" altLang="ru-RU" sz="2000" b="1" dirty="0"/>
              <a:t> технология </a:t>
            </a:r>
            <a:r>
              <a:rPr lang="ru-RU" altLang="ru-RU" sz="2000" b="1" dirty="0" err="1"/>
              <a:t>факультеті</a:t>
            </a:r>
            <a:endParaRPr lang="ru-RU" altLang="ru-RU" sz="2000" dirty="0"/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191751" y="2652706"/>
            <a:ext cx="9607429" cy="1395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ct val="0"/>
              </a:spcAft>
            </a:pPr>
            <a:r>
              <a:rPr lang="kk-KZ" sz="2800" b="1" dirty="0">
                <a:solidFill>
                  <a:srgbClr val="FF0000"/>
                </a:solidFill>
                <a:latin typeface="+mn-lt"/>
              </a:rPr>
              <a:t>Тиреоидты гормондар. Қалқанша безінің гипо- және гиперфункциясының биохимиялық негіздері.</a:t>
            </a:r>
            <a:endParaRPr lang="ru-RU" altLang="ru-RU" sz="1050" b="1" dirty="0">
              <a:solidFill>
                <a:srgbClr val="FF0000"/>
              </a:solidFill>
              <a:latin typeface="+mn-lt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4317" y="1942968"/>
            <a:ext cx="2330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ДӘРІС  №</a:t>
            </a:r>
            <a:r>
              <a:rPr lang="en-US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kk-KZ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3932" y="4757856"/>
            <a:ext cx="7198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Дәріс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оқыған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х.ғ.к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Берғанаева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Гүлзат</a:t>
            </a:r>
            <a:r>
              <a:rPr lang="ru-RU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Ерғазықызы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683" y="105155"/>
            <a:ext cx="1226819" cy="1351788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814" y="127727"/>
            <a:ext cx="1284731" cy="12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67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7"/>
            <a:ext cx="12192000" cy="684278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2B95D8-ABAF-8CAC-BBA2-A20D82AF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12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1" y="0"/>
            <a:ext cx="12149018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B16782C-B4DE-F955-17EB-EDC2EB88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6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0"/>
            <a:ext cx="12192000" cy="681395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618992-6526-85B6-4BCC-460257E2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64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5" y="0"/>
            <a:ext cx="11834910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0A1B88-6307-B45C-D8E5-DD7351E1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31" y="214604"/>
            <a:ext cx="11430206" cy="638800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5E894F-554B-10F9-EB11-208138A2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17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4" y="162369"/>
            <a:ext cx="10914592" cy="632240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EFB8B60-34C5-D25D-B90E-25C5A33E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9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C628F1-1BB7-1A5F-4D0B-452F2241F973}"/>
              </a:ext>
            </a:extLst>
          </p:cNvPr>
          <p:cNvSpPr txBox="1"/>
          <p:nvPr/>
        </p:nvSpPr>
        <p:spPr>
          <a:xfrm>
            <a:off x="1255059" y="745449"/>
            <a:ext cx="663388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err="1">
                <a:solidFill>
                  <a:srgbClr val="FF0000"/>
                </a:solidFill>
              </a:rPr>
              <a:t>Жоспар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sz="2400" b="1" dirty="0"/>
          </a:p>
          <a:p>
            <a:pPr marL="447675" indent="-358775">
              <a:buFont typeface="+mj-lt"/>
              <a:buAutoNum type="arabicPeriod"/>
            </a:pPr>
            <a:r>
              <a:rPr lang="ru-RU" sz="2400" dirty="0" err="1"/>
              <a:t>Тиреоидты</a:t>
            </a:r>
            <a:r>
              <a:rPr lang="ru-RU" sz="2400" dirty="0"/>
              <a:t> </a:t>
            </a:r>
            <a:r>
              <a:rPr lang="ru-RU" sz="2400" dirty="0" err="1"/>
              <a:t>гормондардың</a:t>
            </a:r>
            <a:r>
              <a:rPr lang="ru-RU" sz="2400" dirty="0"/>
              <a:t> </a:t>
            </a:r>
            <a:r>
              <a:rPr lang="ru-RU" sz="2400" dirty="0" err="1"/>
              <a:t>түзілуі</a:t>
            </a:r>
            <a:r>
              <a:rPr lang="ru-RU" sz="2400" dirty="0"/>
              <a:t>.</a:t>
            </a:r>
          </a:p>
          <a:p>
            <a:pPr marL="447675" indent="-358775">
              <a:buFont typeface="+mj-lt"/>
              <a:buAutoNum type="arabicPeriod"/>
            </a:pPr>
            <a:r>
              <a:rPr lang="ru-RU" sz="2400" dirty="0" err="1"/>
              <a:t>Тиреоидты</a:t>
            </a:r>
            <a:r>
              <a:rPr lang="ru-RU" sz="2400" dirty="0"/>
              <a:t> </a:t>
            </a:r>
            <a:r>
              <a:rPr lang="ru-RU" sz="2400" dirty="0" err="1"/>
              <a:t>гормондардың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ету</a:t>
            </a:r>
            <a:r>
              <a:rPr lang="ru-RU" sz="2400" dirty="0"/>
              <a:t> </a:t>
            </a:r>
            <a:r>
              <a:rPr lang="ru-RU" sz="2400" dirty="0" err="1"/>
              <a:t>механизмі</a:t>
            </a:r>
            <a:r>
              <a:rPr lang="ru-RU" sz="2400" dirty="0"/>
              <a:t>.</a:t>
            </a:r>
          </a:p>
          <a:p>
            <a:pPr marL="447675" indent="-358775">
              <a:buFont typeface="+mj-lt"/>
              <a:buAutoNum type="arabicPeriod"/>
            </a:pPr>
            <a:r>
              <a:rPr lang="ru-RU" sz="2400" dirty="0" err="1"/>
              <a:t>Тиреоидты</a:t>
            </a:r>
            <a:r>
              <a:rPr lang="ru-RU" sz="2400" dirty="0"/>
              <a:t> </a:t>
            </a:r>
            <a:r>
              <a:rPr lang="ru-RU" sz="2400" dirty="0" err="1"/>
              <a:t>гормондардың</a:t>
            </a:r>
            <a:r>
              <a:rPr lang="ru-RU" sz="2400" dirty="0"/>
              <a:t> </a:t>
            </a:r>
            <a:r>
              <a:rPr lang="ru-RU" sz="2400" dirty="0" err="1"/>
              <a:t>физиологиялық</a:t>
            </a:r>
            <a:r>
              <a:rPr lang="ru-RU" sz="2400" dirty="0"/>
              <a:t> </a:t>
            </a:r>
            <a:r>
              <a:rPr lang="ru-RU" sz="2400" dirty="0" err="1"/>
              <a:t>әсері</a:t>
            </a:r>
            <a:r>
              <a:rPr lang="ru-RU" sz="2400" dirty="0"/>
              <a:t>.</a:t>
            </a:r>
          </a:p>
          <a:p>
            <a:pPr marL="447675" indent="-358775">
              <a:buFont typeface="+mj-lt"/>
              <a:buAutoNum type="arabicPeriod"/>
            </a:pPr>
            <a:r>
              <a:rPr lang="ru-RU" sz="2400" dirty="0" err="1"/>
              <a:t>Қалқанша</a:t>
            </a:r>
            <a:r>
              <a:rPr lang="ru-RU" sz="2400" dirty="0"/>
              <a:t> </a:t>
            </a:r>
            <a:r>
              <a:rPr lang="ru-RU" sz="2400" dirty="0" err="1"/>
              <a:t>безінің</a:t>
            </a:r>
            <a:r>
              <a:rPr lang="ru-RU" sz="2400" dirty="0"/>
              <a:t> </a:t>
            </a:r>
            <a:r>
              <a:rPr lang="ru-RU" sz="2400" dirty="0" err="1"/>
              <a:t>гипо</a:t>
            </a:r>
            <a:r>
              <a:rPr lang="ru-RU" sz="2400" dirty="0"/>
              <a:t>-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гиперфункциясының</a:t>
            </a:r>
            <a:r>
              <a:rPr lang="ru-RU" sz="2400" dirty="0"/>
              <a:t> </a:t>
            </a:r>
            <a:r>
              <a:rPr lang="ru-RU" sz="2400" dirty="0" err="1"/>
              <a:t>биохимиялық</a:t>
            </a:r>
            <a:r>
              <a:rPr lang="ru-RU" sz="2400" dirty="0"/>
              <a:t> </a:t>
            </a:r>
            <a:r>
              <a:rPr lang="ru-RU" sz="2400" dirty="0" err="1"/>
              <a:t>негіздері</a:t>
            </a:r>
            <a:r>
              <a:rPr lang="ru-RU" sz="24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AA4EE-FFDB-C16A-5586-FDE5ED0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6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31" y="152365"/>
            <a:ext cx="10819817" cy="622977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DB4574-299A-2B3E-62B3-8D7CBD9D6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3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91"/>
            <a:ext cx="12192000" cy="66844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93709" y="5076054"/>
            <a:ext cx="44174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ТТГ (</a:t>
            </a:r>
            <a:r>
              <a:rPr lang="ru-RU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тиреотропты</a:t>
            </a:r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</a:t>
            </a:r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тиреотропин</a:t>
            </a:r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  <a:p>
            <a:pPr algn="ctr"/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гипофиздің</a:t>
            </a:r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алдыңғы</a:t>
            </a:r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бөлігінде</a:t>
            </a:r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0" cap="none" spc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түзіледі</a:t>
            </a:r>
            <a:r>
              <a:rPr lang="ru-RU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ГП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D4E6F8-B753-B558-8A51-9FA6BC8D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6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38" y="145018"/>
            <a:ext cx="9023046" cy="6283773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78E79D-481C-465C-B0CF-BEC5EA59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8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43179"/>
          <a:stretch>
            <a:fillRect/>
          </a:stretch>
        </p:blipFill>
        <p:spPr>
          <a:xfrm>
            <a:off x="5378824" y="111966"/>
            <a:ext cx="6801098" cy="67460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EA270-C5AB-B7B1-BED8-49E7CFA0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9DBEEE-6F5B-1E31-6A6B-AFA24E225C0E}"/>
              </a:ext>
            </a:extLst>
          </p:cNvPr>
          <p:cNvSpPr txBox="1"/>
          <p:nvPr/>
        </p:nvSpPr>
        <p:spPr>
          <a:xfrm>
            <a:off x="268942" y="111966"/>
            <a:ext cx="530710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b="1" dirty="0" err="1">
                <a:solidFill>
                  <a:srgbClr val="FF0000"/>
                </a:solidFill>
              </a:rPr>
              <a:t>Тиреоидты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гормондардың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түзілуі</a:t>
            </a:r>
            <a:endParaRPr lang="ru-RU" b="1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  <a:buNone/>
            </a:pPr>
            <a:r>
              <a:rPr lang="ru-RU" dirty="0" err="1"/>
              <a:t>Қалқанша</a:t>
            </a:r>
            <a:r>
              <a:rPr lang="ru-RU" dirty="0"/>
              <a:t> </a:t>
            </a:r>
            <a:r>
              <a:rPr lang="ru-RU" dirty="0" err="1"/>
              <a:t>безі</a:t>
            </a:r>
            <a:r>
              <a:rPr lang="ru-RU" dirty="0"/>
              <a:t> </a:t>
            </a:r>
            <a:r>
              <a:rPr lang="ru-RU" dirty="0" err="1"/>
              <a:t>фолликуласының</a:t>
            </a:r>
            <a:r>
              <a:rPr lang="ru-RU" dirty="0"/>
              <a:t> </a:t>
            </a:r>
            <a:r>
              <a:rPr lang="ru-RU" dirty="0" err="1"/>
              <a:t>эпителийінің</a:t>
            </a:r>
            <a:r>
              <a:rPr lang="ru-RU" dirty="0"/>
              <a:t> </a:t>
            </a:r>
            <a:r>
              <a:rPr lang="ru-RU" dirty="0" err="1"/>
              <a:t>жасушаларында</a:t>
            </a:r>
            <a:r>
              <a:rPr lang="ru-RU" dirty="0"/>
              <a:t> (</a:t>
            </a:r>
            <a:r>
              <a:rPr lang="ru-RU" dirty="0" err="1"/>
              <a:t>тиреоцит</a:t>
            </a:r>
            <a:r>
              <a:rPr lang="ru-RU" dirty="0"/>
              <a:t>) </a:t>
            </a:r>
            <a:r>
              <a:rPr lang="ru-RU" dirty="0" err="1"/>
              <a:t>ақуыз</a:t>
            </a:r>
            <a:r>
              <a:rPr lang="ru-RU" dirty="0"/>
              <a:t> </a:t>
            </a:r>
            <a:r>
              <a:rPr lang="ru-RU" b="1" i="1" dirty="0" err="1"/>
              <a:t>тиреоглобулин</a:t>
            </a:r>
            <a:r>
              <a:rPr lang="ru-RU" i="1" dirty="0"/>
              <a:t> </a:t>
            </a:r>
            <a:r>
              <a:rPr lang="ru-RU" dirty="0" err="1"/>
              <a:t>болады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тирозин АК-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қалдықтары</a:t>
            </a:r>
            <a:r>
              <a:rPr lang="ru-RU" dirty="0"/>
              <a:t> бар гликопротеин.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Ион </a:t>
            </a:r>
            <a:r>
              <a:rPr lang="ru-RU" dirty="0" err="1"/>
              <a:t>түрінде</a:t>
            </a:r>
            <a:r>
              <a:rPr lang="ru-RU" dirty="0"/>
              <a:t> </a:t>
            </a:r>
            <a:r>
              <a:rPr lang="ru-RU" dirty="0" err="1"/>
              <a:t>түскен</a:t>
            </a:r>
            <a:r>
              <a:rPr lang="ru-RU" dirty="0"/>
              <a:t> йод </a:t>
            </a:r>
            <a:r>
              <a:rPr lang="en-US" dirty="0"/>
              <a:t>H₂O₂ </a:t>
            </a:r>
            <a:r>
              <a:rPr lang="ru-RU" dirty="0"/>
              <a:t>н/е </a:t>
            </a:r>
            <a:r>
              <a:rPr lang="ru-RU" dirty="0" err="1"/>
              <a:t>тиреопероксидазаның</a:t>
            </a:r>
            <a:r>
              <a:rPr lang="ru-RU" dirty="0"/>
              <a:t> (йодид-</a:t>
            </a:r>
            <a:r>
              <a:rPr lang="ru-RU" dirty="0" err="1"/>
              <a:t>пероксидаза</a:t>
            </a:r>
            <a:r>
              <a:rPr lang="ru-RU" dirty="0"/>
              <a:t>)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/>
              <a:t>қалқанша</a:t>
            </a:r>
            <a:r>
              <a:rPr lang="ru-RU" dirty="0"/>
              <a:t> </a:t>
            </a:r>
            <a:r>
              <a:rPr lang="ru-RU" dirty="0" err="1"/>
              <a:t>безінде</a:t>
            </a:r>
            <a:r>
              <a:rPr lang="ru-RU" dirty="0"/>
              <a:t> </a:t>
            </a:r>
            <a:r>
              <a:rPr lang="ru-RU" dirty="0" err="1"/>
              <a:t>молекулалық</a:t>
            </a:r>
            <a:r>
              <a:rPr lang="ru-RU" dirty="0"/>
              <a:t> </a:t>
            </a:r>
            <a:r>
              <a:rPr lang="ru-RU" dirty="0" err="1"/>
              <a:t>йодқа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r>
              <a:rPr lang="ru-RU" dirty="0"/>
              <a:t>. </a:t>
            </a:r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en-US" dirty="0"/>
              <a:t>J₂ </a:t>
            </a:r>
            <a:r>
              <a:rPr lang="ru-RU" dirty="0" err="1"/>
              <a:t>тирозинді</a:t>
            </a:r>
            <a:r>
              <a:rPr lang="ru-RU" dirty="0"/>
              <a:t> </a:t>
            </a:r>
            <a:r>
              <a:rPr lang="ru-RU" dirty="0" err="1"/>
              <a:t>йодтауға</a:t>
            </a:r>
            <a:r>
              <a:rPr lang="ru-RU" dirty="0"/>
              <a:t> </a:t>
            </a:r>
            <a:r>
              <a:rPr lang="ru-RU" dirty="0" err="1"/>
              <a:t>жұмсалады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 err="1"/>
              <a:t>Тирозиннің</a:t>
            </a:r>
            <a:r>
              <a:rPr lang="ru-RU" dirty="0"/>
              <a:t> </a:t>
            </a:r>
            <a:r>
              <a:rPr lang="ru-RU" dirty="0" err="1"/>
              <a:t>йодтануы</a:t>
            </a:r>
            <a:r>
              <a:rPr lang="ru-RU" dirty="0"/>
              <a:t> С-3 </a:t>
            </a:r>
            <a:r>
              <a:rPr lang="ru-RU" dirty="0" err="1"/>
              <a:t>және</a:t>
            </a:r>
            <a:r>
              <a:rPr lang="ru-RU" dirty="0"/>
              <a:t> С-5 </a:t>
            </a:r>
            <a:r>
              <a:rPr lang="ru-RU" dirty="0" err="1"/>
              <a:t>орындарда</a:t>
            </a:r>
            <a:r>
              <a:rPr lang="ru-RU" dirty="0"/>
              <a:t> </a:t>
            </a:r>
            <a:r>
              <a:rPr lang="ru-RU" dirty="0" err="1"/>
              <a:t>жүреді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фолликуланың</a:t>
            </a:r>
            <a:r>
              <a:rPr lang="ru-RU" dirty="0"/>
              <a:t> </a:t>
            </a:r>
            <a:r>
              <a:rPr lang="ru-RU" dirty="0" err="1"/>
              <a:t>коллоидты</a:t>
            </a:r>
            <a:r>
              <a:rPr lang="ru-RU" dirty="0"/>
              <a:t> </a:t>
            </a:r>
            <a:r>
              <a:rPr lang="ru-RU" dirty="0" err="1"/>
              <a:t>затында</a:t>
            </a:r>
            <a:r>
              <a:rPr lang="ru-RU" dirty="0"/>
              <a:t> </a:t>
            </a:r>
            <a:r>
              <a:rPr lang="ru-RU" b="1" dirty="0" err="1"/>
              <a:t>монойодтирозин</a:t>
            </a:r>
            <a:r>
              <a:rPr lang="ru-RU" b="1" dirty="0"/>
              <a:t> (МИТ)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 err="1"/>
              <a:t>дийодтирозин</a:t>
            </a:r>
            <a:r>
              <a:rPr lang="ru-RU" b="1" dirty="0"/>
              <a:t> (ДИТ)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МИТ </a:t>
            </a:r>
            <a:r>
              <a:rPr lang="ru-RU" dirty="0" err="1"/>
              <a:t>және</a:t>
            </a:r>
            <a:r>
              <a:rPr lang="ru-RU" dirty="0"/>
              <a:t> ДИТ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конденсацияланып</a:t>
            </a:r>
            <a:r>
              <a:rPr lang="ru-RU" dirty="0"/>
              <a:t>, Т₃ </a:t>
            </a:r>
            <a:r>
              <a:rPr lang="ru-RU" dirty="0" err="1"/>
              <a:t>түзеді</a:t>
            </a:r>
            <a:r>
              <a:rPr lang="ru-RU" dirty="0"/>
              <a:t>, 2ДИТ </a:t>
            </a:r>
            <a:r>
              <a:rPr lang="ru-RU" dirty="0" err="1"/>
              <a:t>қосылып</a:t>
            </a:r>
            <a:r>
              <a:rPr lang="ru-RU" dirty="0"/>
              <a:t> – Т₄ </a:t>
            </a:r>
            <a:r>
              <a:rPr lang="ru-RU" dirty="0" err="1"/>
              <a:t>түзеді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/>
              <a:t>Осы </a:t>
            </a:r>
            <a:r>
              <a:rPr lang="ru-RU" dirty="0" err="1"/>
              <a:t>реакциялардың</a:t>
            </a:r>
            <a:r>
              <a:rPr lang="ru-RU" dirty="0"/>
              <a:t> </a:t>
            </a:r>
            <a:r>
              <a:rPr lang="ru-RU" dirty="0" err="1"/>
              <a:t>нәтижесінде</a:t>
            </a:r>
            <a:r>
              <a:rPr lang="ru-RU" dirty="0"/>
              <a:t> аланин </a:t>
            </a:r>
            <a:r>
              <a:rPr lang="ru-RU" dirty="0" err="1"/>
              <a:t>бөлініп</a:t>
            </a:r>
            <a:r>
              <a:rPr lang="ru-RU" dirty="0"/>
              <a:t> </a:t>
            </a:r>
            <a:r>
              <a:rPr lang="ru-RU" dirty="0" err="1"/>
              <a:t>шығады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  <a:buNone/>
            </a:pP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тиреоглобулин</a:t>
            </a:r>
            <a:r>
              <a:rPr lang="ru-RU" dirty="0"/>
              <a:t> </a:t>
            </a:r>
            <a:r>
              <a:rPr lang="ru-RU" dirty="0" err="1"/>
              <a:t>протеолизге</a:t>
            </a:r>
            <a:r>
              <a:rPr lang="ru-RU" dirty="0"/>
              <a:t> </a:t>
            </a:r>
            <a:r>
              <a:rPr lang="ru-RU" dirty="0" err="1"/>
              <a:t>ұшырап</a:t>
            </a:r>
            <a:r>
              <a:rPr lang="ru-RU" dirty="0"/>
              <a:t>, Т₃ </a:t>
            </a:r>
            <a:r>
              <a:rPr lang="ru-RU" dirty="0" err="1"/>
              <a:t>және</a:t>
            </a:r>
            <a:r>
              <a:rPr lang="ru-RU" dirty="0"/>
              <a:t> Т₄ </a:t>
            </a:r>
            <a:r>
              <a:rPr lang="ru-RU" dirty="0" err="1"/>
              <a:t>қанға</a:t>
            </a:r>
            <a:r>
              <a:rPr lang="ru-RU" dirty="0"/>
              <a:t> </a:t>
            </a:r>
            <a:r>
              <a:rPr lang="ru-RU" dirty="0" err="1"/>
              <a:t>шығады</a:t>
            </a:r>
            <a:r>
              <a:rPr lang="ru-RU" dirty="0"/>
              <a:t> (</a:t>
            </a:r>
            <a:r>
              <a:rPr lang="ru-RU" dirty="0" err="1"/>
              <a:t>секрецияланады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4601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8" y="550291"/>
            <a:ext cx="10148596" cy="545647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F0A2A7-ED9F-3CEC-2DEC-C6B297BF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2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8" y="325424"/>
            <a:ext cx="9745323" cy="613135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6C0E30-0DBE-F621-8CDC-D08BD32C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0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FA49902-8AAF-DC4F-7AE6-94CFD9BD8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D02F5-517D-4765-8D25-6680E62473C5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3671A-FBB8-3592-FDD9-32B8B4180821}"/>
              </a:ext>
            </a:extLst>
          </p:cNvPr>
          <p:cNvSpPr txBox="1"/>
          <p:nvPr/>
        </p:nvSpPr>
        <p:spPr>
          <a:xfrm>
            <a:off x="838200" y="302359"/>
            <a:ext cx="767378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Әсер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ету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механизмі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sz="2000" dirty="0"/>
              <a:t>Т3 – </a:t>
            </a:r>
            <a:r>
              <a:rPr lang="ru-RU" sz="2000" dirty="0" err="1"/>
              <a:t>екіншілік</a:t>
            </a:r>
            <a:r>
              <a:rPr lang="ru-RU" sz="2000" dirty="0"/>
              <a:t> механизм (</a:t>
            </a:r>
            <a:r>
              <a:rPr lang="ru-RU" sz="2000" dirty="0" err="1"/>
              <a:t>бауырда</a:t>
            </a:r>
            <a:r>
              <a:rPr lang="ru-RU" sz="2000" dirty="0"/>
              <a:t> Т4 → Т3).</a:t>
            </a:r>
          </a:p>
          <a:p>
            <a:pPr>
              <a:buNone/>
            </a:pPr>
            <a:endParaRPr lang="ru-RU" sz="2000" b="1" dirty="0"/>
          </a:p>
          <a:p>
            <a:pPr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Нысана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жасушалары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/>
              <a:t>ағзаның</a:t>
            </a:r>
            <a:r>
              <a:rPr lang="ru-RU" sz="2000" dirty="0"/>
              <a:t> </a:t>
            </a:r>
            <a:r>
              <a:rPr lang="ru-RU" sz="2000" dirty="0" err="1"/>
              <a:t>көптеген</a:t>
            </a:r>
            <a:r>
              <a:rPr lang="ru-RU" sz="2000" dirty="0"/>
              <a:t> </a:t>
            </a:r>
            <a:r>
              <a:rPr lang="ru-RU" sz="2000" dirty="0" err="1"/>
              <a:t>мүшелері</a:t>
            </a:r>
            <a:r>
              <a:rPr lang="ru-RU" sz="2000" dirty="0"/>
              <a:t> мен </a:t>
            </a:r>
            <a:r>
              <a:rPr lang="ru-RU" sz="2000" dirty="0" err="1"/>
              <a:t>тіндері</a:t>
            </a:r>
            <a:r>
              <a:rPr lang="ru-RU" sz="2000" dirty="0"/>
              <a:t> (тек </a:t>
            </a:r>
            <a:r>
              <a:rPr lang="ru-RU" sz="2000" dirty="0" err="1"/>
              <a:t>көк</a:t>
            </a:r>
            <a:r>
              <a:rPr lang="ru-RU" sz="2000" dirty="0"/>
              <a:t> </a:t>
            </a:r>
            <a:r>
              <a:rPr lang="ru-RU" sz="2000" dirty="0" err="1"/>
              <a:t>бауырда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ұрық</a:t>
            </a:r>
            <a:r>
              <a:rPr lang="ru-RU" sz="2000" dirty="0"/>
              <a:t> </a:t>
            </a:r>
            <a:r>
              <a:rPr lang="ru-RU" sz="2000" dirty="0" err="1"/>
              <a:t>бездерінде</a:t>
            </a:r>
            <a:r>
              <a:rPr lang="ru-RU" sz="2000" dirty="0"/>
              <a:t> </a:t>
            </a:r>
            <a:r>
              <a:rPr lang="ru-RU" sz="2000" dirty="0" err="1"/>
              <a:t>рецепторлары</a:t>
            </a:r>
            <a:r>
              <a:rPr lang="ru-RU" sz="2000" dirty="0"/>
              <a:t> </a:t>
            </a:r>
            <a:r>
              <a:rPr lang="ru-RU" sz="2000" dirty="0" err="1"/>
              <a:t>жоқ</a:t>
            </a:r>
            <a:r>
              <a:rPr lang="ru-RU" sz="2000" dirty="0"/>
              <a:t>).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b="1" dirty="0" err="1">
                <a:solidFill>
                  <a:srgbClr val="FF0000"/>
                </a:solidFill>
              </a:rPr>
              <a:t>Физиологиялық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әсері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Т3 </a:t>
            </a:r>
            <a:r>
              <a:rPr lang="ru-RU" sz="2000" dirty="0" err="1"/>
              <a:t>жасушалық</a:t>
            </a:r>
            <a:r>
              <a:rPr lang="ru-RU" sz="2000" dirty="0"/>
              <a:t> </a:t>
            </a:r>
            <a:r>
              <a:rPr lang="ru-RU" sz="2000" dirty="0" err="1"/>
              <a:t>мембранада</a:t>
            </a:r>
            <a:r>
              <a:rPr lang="ru-RU" sz="2000" dirty="0"/>
              <a:t> </a:t>
            </a:r>
            <a:r>
              <a:rPr lang="en-US" sz="2000" dirty="0"/>
              <a:t>Na⁺/K⁺-</a:t>
            </a:r>
            <a:r>
              <a:rPr lang="ru-RU" sz="2000" dirty="0"/>
              <a:t>АТФ-азаны </a:t>
            </a:r>
            <a:r>
              <a:rPr lang="ru-RU" sz="2000" dirty="0" err="1"/>
              <a:t>стимулдеп</a:t>
            </a:r>
            <a:r>
              <a:rPr lang="ru-RU" sz="2000" dirty="0"/>
              <a:t>, </a:t>
            </a:r>
            <a:r>
              <a:rPr lang="ru-RU" sz="2000" dirty="0" err="1"/>
              <a:t>жасушаға</a:t>
            </a:r>
            <a:r>
              <a:rPr lang="ru-RU" sz="2000" dirty="0"/>
              <a:t> АК мен </a:t>
            </a:r>
            <a:r>
              <a:rPr lang="ru-RU" sz="2000" dirty="0" err="1"/>
              <a:t>глюкозаның</a:t>
            </a:r>
            <a:r>
              <a:rPr lang="ru-RU" sz="2000" dirty="0"/>
              <a:t> </a:t>
            </a:r>
            <a:r>
              <a:rPr lang="ru-RU" sz="2000" dirty="0" err="1"/>
              <a:t>түсуін</a:t>
            </a:r>
            <a:r>
              <a:rPr lang="ru-RU" sz="2000" dirty="0"/>
              <a:t> ↑.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Т3-тің </a:t>
            </a:r>
            <a:r>
              <a:rPr lang="ru-RU" sz="2000" dirty="0" err="1"/>
              <a:t>әсерінен</a:t>
            </a:r>
            <a:r>
              <a:rPr lang="ru-RU" sz="2000" dirty="0"/>
              <a:t> </a:t>
            </a:r>
            <a:r>
              <a:rPr lang="ru-RU" sz="2000" dirty="0" err="1"/>
              <a:t>оксидоредуктазалардың</a:t>
            </a:r>
            <a:r>
              <a:rPr lang="ru-RU" sz="2000" dirty="0"/>
              <a:t> </a:t>
            </a:r>
            <a:r>
              <a:rPr lang="ru-RU" sz="2000" dirty="0" err="1"/>
              <a:t>синтезі</a:t>
            </a:r>
            <a:r>
              <a:rPr lang="ru-RU" sz="2000" dirty="0"/>
              <a:t> ↑ ⇒ </a:t>
            </a:r>
            <a:r>
              <a:rPr lang="ru-RU" sz="2000" dirty="0" err="1"/>
              <a:t>барлық</a:t>
            </a:r>
            <a:r>
              <a:rPr lang="ru-RU" sz="2000" dirty="0"/>
              <a:t> ТТР (гликолиз, ҮКЦ, БТ) ↑.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/>
              <a:t>Тіндердің</a:t>
            </a:r>
            <a:r>
              <a:rPr lang="ru-RU" sz="2000" dirty="0"/>
              <a:t> </a:t>
            </a:r>
            <a:r>
              <a:rPr lang="ru-RU" sz="2000" dirty="0" err="1"/>
              <a:t>оттегіне</a:t>
            </a:r>
            <a:r>
              <a:rPr lang="ru-RU" sz="2000" dirty="0"/>
              <a:t> </a:t>
            </a:r>
            <a:r>
              <a:rPr lang="ru-RU" sz="2000" dirty="0" err="1"/>
              <a:t>деген</a:t>
            </a:r>
            <a:r>
              <a:rPr lang="ru-RU" sz="2000" dirty="0"/>
              <a:t> </a:t>
            </a:r>
            <a:r>
              <a:rPr lang="ru-RU" sz="2000" dirty="0" err="1"/>
              <a:t>қажеттілігі</a:t>
            </a:r>
            <a:r>
              <a:rPr lang="ru-RU" sz="2000" dirty="0"/>
              <a:t> ↑.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err="1"/>
              <a:t>Липидтер</a:t>
            </a:r>
            <a:r>
              <a:rPr lang="ru-RU" sz="2000" dirty="0"/>
              <a:t>, </a:t>
            </a:r>
            <a:r>
              <a:rPr lang="ru-RU" sz="2000" dirty="0" err="1"/>
              <a:t>көмірсулар</a:t>
            </a:r>
            <a:r>
              <a:rPr lang="ru-RU" sz="2000" dirty="0"/>
              <a:t> </a:t>
            </a:r>
            <a:r>
              <a:rPr lang="ru-RU" sz="2000" dirty="0" err="1"/>
              <a:t>ыдырауы</a:t>
            </a:r>
            <a:r>
              <a:rPr lang="ru-RU" sz="2000" dirty="0"/>
              <a:t> ↑.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Т4 </a:t>
            </a:r>
            <a:r>
              <a:rPr lang="ru-RU" sz="2000" dirty="0" err="1"/>
              <a:t>әсерінен</a:t>
            </a:r>
            <a:r>
              <a:rPr lang="ru-RU" sz="2000" dirty="0"/>
              <a:t> митохондрия </a:t>
            </a:r>
            <a:r>
              <a:rPr lang="ru-RU" sz="2000" dirty="0" err="1"/>
              <a:t>мембранасының</a:t>
            </a:r>
            <a:r>
              <a:rPr lang="ru-RU" sz="2000" dirty="0"/>
              <a:t> </a:t>
            </a:r>
            <a:r>
              <a:rPr lang="ru-RU" sz="2000" dirty="0" err="1"/>
              <a:t>өткізгіштігі</a:t>
            </a:r>
            <a:r>
              <a:rPr lang="ru-RU" sz="2000" dirty="0"/>
              <a:t> </a:t>
            </a:r>
            <a:r>
              <a:rPr lang="ru-RU" sz="2000" dirty="0" err="1"/>
              <a:t>артып</a:t>
            </a:r>
            <a:r>
              <a:rPr lang="ru-RU" sz="2000" dirty="0"/>
              <a:t> (АК, ПЖҚ, цитрат, </a:t>
            </a:r>
            <a:r>
              <a:rPr lang="ru-RU" sz="2000" dirty="0" err="1"/>
              <a:t>т.б</a:t>
            </a:r>
            <a:r>
              <a:rPr lang="ru-RU" sz="2000" dirty="0"/>
              <a:t>.) ⇒ ОР-</a:t>
            </a:r>
            <a:r>
              <a:rPr lang="ru-RU" sz="2000" dirty="0" err="1"/>
              <a:t>дың</a:t>
            </a:r>
            <a:r>
              <a:rPr lang="ru-RU" sz="2000" dirty="0"/>
              <a:t> </a:t>
            </a:r>
            <a:r>
              <a:rPr lang="ru-RU" sz="2000" dirty="0" err="1"/>
              <a:t>субстраттарының</a:t>
            </a:r>
            <a:r>
              <a:rPr lang="ru-RU" sz="2000" dirty="0"/>
              <a:t> </a:t>
            </a:r>
            <a:r>
              <a:rPr lang="ru-RU" sz="2000" dirty="0" err="1"/>
              <a:t>митохондрияға</a:t>
            </a:r>
            <a:r>
              <a:rPr lang="ru-RU" sz="2000" dirty="0"/>
              <a:t> </a:t>
            </a:r>
            <a:r>
              <a:rPr lang="ru-RU" sz="2000" dirty="0" err="1"/>
              <a:t>түсуі</a:t>
            </a:r>
            <a:r>
              <a:rPr lang="ru-RU" sz="2000" dirty="0"/>
              <a:t> ↑.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АТФ </a:t>
            </a:r>
            <a:r>
              <a:rPr lang="ru-RU" sz="2000" dirty="0" err="1"/>
              <a:t>көп</a:t>
            </a:r>
            <a:r>
              <a:rPr lang="ru-RU" sz="2000" dirty="0"/>
              <a:t> </a:t>
            </a:r>
            <a:r>
              <a:rPr lang="ru-RU" sz="2000" dirty="0" err="1"/>
              <a:t>түзілетіндіктен</a:t>
            </a:r>
            <a:r>
              <a:rPr lang="ru-RU" sz="2000" dirty="0"/>
              <a:t> </a:t>
            </a:r>
            <a:r>
              <a:rPr lang="ru-RU" sz="2000" dirty="0" err="1"/>
              <a:t>дамып</a:t>
            </a:r>
            <a:r>
              <a:rPr lang="ru-RU" sz="2000" dirty="0"/>
              <a:t> </a:t>
            </a:r>
            <a:r>
              <a:rPr lang="ru-RU" sz="2000" dirty="0" err="1"/>
              <a:t>келе</a:t>
            </a:r>
            <a:r>
              <a:rPr lang="ru-RU" sz="2000" dirty="0"/>
              <a:t> </a:t>
            </a:r>
            <a:r>
              <a:rPr lang="ru-RU" sz="2000" dirty="0" err="1"/>
              <a:t>жатқан</a:t>
            </a:r>
            <a:r>
              <a:rPr lang="ru-RU" sz="2000" dirty="0"/>
              <a:t> </a:t>
            </a:r>
            <a:r>
              <a:rPr lang="ru-RU" sz="2000" dirty="0" err="1"/>
              <a:t>ағзада</a:t>
            </a:r>
            <a:r>
              <a:rPr lang="ru-RU" sz="2000" dirty="0"/>
              <a:t> </a:t>
            </a:r>
            <a:r>
              <a:rPr lang="ru-RU" sz="2000" dirty="0" err="1"/>
              <a:t>белоктардың</a:t>
            </a:r>
            <a:r>
              <a:rPr lang="ru-RU" sz="2000" dirty="0"/>
              <a:t> </a:t>
            </a:r>
            <a:r>
              <a:rPr lang="ru-RU" sz="2000" dirty="0" err="1"/>
              <a:t>синтезі</a:t>
            </a:r>
            <a:r>
              <a:rPr lang="ru-RU" sz="2000" dirty="0"/>
              <a:t> ↑.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/>
          </a:p>
          <a:p>
            <a:r>
              <a:rPr lang="ru-RU" sz="2000" b="1" dirty="0" err="1">
                <a:solidFill>
                  <a:srgbClr val="FF0000"/>
                </a:solidFill>
              </a:rPr>
              <a:t>Секрециясының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реттелуі</a:t>
            </a:r>
            <a:r>
              <a:rPr lang="ru-RU" sz="2000" b="1" dirty="0">
                <a:solidFill>
                  <a:srgbClr val="FF0000"/>
                </a:solidFill>
              </a:rPr>
              <a:t>: </a:t>
            </a:r>
            <a:r>
              <a:rPr lang="ru-RU" sz="2000" dirty="0" err="1"/>
              <a:t>гипофиздің</a:t>
            </a:r>
            <a:r>
              <a:rPr lang="ru-RU" sz="2000" dirty="0"/>
              <a:t> ТТГ </a:t>
            </a:r>
            <a:r>
              <a:rPr lang="ru-RU" sz="2000" dirty="0" err="1"/>
              <a:t>бақылайды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920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331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Берганаева Гульзат</cp:lastModifiedBy>
  <cp:revision>16</cp:revision>
  <dcterms:created xsi:type="dcterms:W3CDTF">2022-12-01T16:20:57Z</dcterms:created>
  <dcterms:modified xsi:type="dcterms:W3CDTF">2025-10-25T07:35:55Z</dcterms:modified>
</cp:coreProperties>
</file>